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3" r:id="rId3"/>
    <p:sldId id="328" r:id="rId4"/>
    <p:sldId id="327" r:id="rId5"/>
    <p:sldId id="331" r:id="rId6"/>
    <p:sldId id="343" r:id="rId7"/>
    <p:sldId id="329" r:id="rId8"/>
    <p:sldId id="326" r:id="rId9"/>
    <p:sldId id="335" r:id="rId10"/>
    <p:sldId id="346" r:id="rId11"/>
    <p:sldId id="339" r:id="rId12"/>
    <p:sldId id="344" r:id="rId13"/>
    <p:sldId id="341" r:id="rId14"/>
    <p:sldId id="347" r:id="rId15"/>
    <p:sldId id="325" r:id="rId16"/>
    <p:sldId id="263"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88"/>
  </p:normalViewPr>
  <p:slideViewPr>
    <p:cSldViewPr snapToGrid="0" snapToObjects="1">
      <p:cViewPr varScale="1">
        <p:scale>
          <a:sx n="58" d="100"/>
          <a:sy n="58" d="100"/>
        </p:scale>
        <p:origin x="-1512" y="-10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3484637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350328" y="3115744"/>
            <a:ext cx="6559296" cy="401984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r>
              <a:rPr lang="ru-RU" sz="5000" b="1" cap="all" dirty="0">
                <a:sym typeface="Arial Narrow"/>
              </a:rPr>
              <a:t> </a:t>
            </a:r>
          </a:p>
          <a:p>
            <a:pPr algn="l">
              <a:defRPr sz="5000" b="1" cap="all">
                <a:solidFill>
                  <a:srgbClr val="253957"/>
                </a:solidFill>
                <a:latin typeface="+mn-lt"/>
                <a:ea typeface="+mn-ea"/>
                <a:cs typeface="+mn-cs"/>
                <a:sym typeface="Arial Narrow"/>
              </a:defRPr>
            </a:pPr>
            <a:endParaRPr lang="ru-RU" sz="5000" b="1" cap="all" dirty="0">
              <a:sym typeface="Arial Narrow"/>
            </a:endParaRPr>
          </a:p>
          <a:p>
            <a:pPr algn="l">
              <a:defRPr sz="5000" b="1" cap="all">
                <a:solidFill>
                  <a:srgbClr val="253957"/>
                </a:solidFill>
                <a:latin typeface="+mn-lt"/>
                <a:ea typeface="+mn-ea"/>
                <a:cs typeface="+mn-cs"/>
                <a:sym typeface="Arial Narrow"/>
              </a:defRPr>
            </a:pPr>
            <a:r>
              <a:rPr lang="ru-RU" sz="5000" b="1" cap="all" dirty="0" smtClean="0">
                <a:solidFill>
                  <a:srgbClr val="253957"/>
                </a:solidFill>
                <a:sym typeface="Arial Narrow"/>
              </a:rPr>
              <a:t>Единый государственный экзамен в России </a:t>
            </a:r>
          </a:p>
          <a:p>
            <a:pPr algn="l">
              <a:defRPr sz="5000" b="1" cap="all">
                <a:solidFill>
                  <a:srgbClr val="253957"/>
                </a:solidFill>
                <a:latin typeface="+mn-lt"/>
                <a:ea typeface="+mn-ea"/>
                <a:cs typeface="+mn-cs"/>
                <a:sym typeface="Arial Narrow"/>
              </a:defRPr>
            </a:pPr>
            <a:endParaRPr lang="ru-RU" sz="5000" b="1" cap="all" dirty="0" smtClean="0">
              <a:sym typeface="Arial Narrow"/>
            </a:endParaRPr>
          </a:p>
          <a:p>
            <a:pPr algn="l">
              <a:defRPr sz="5000" b="1" cap="all">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1312714"/>
            <a:ext cx="6715323" cy="56425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 </a:t>
            </a: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В.А. </a:t>
            </a:r>
            <a:r>
              <a:rPr lang="ru-RU" dirty="0" err="1">
                <a:latin typeface="Arial Narrow" charset="0"/>
                <a:ea typeface="Arial Narrow" charset="0"/>
                <a:cs typeface="Arial Narrow" charset="0"/>
              </a:rPr>
              <a:t>Болотов</a:t>
            </a:r>
            <a:r>
              <a:rPr lang="ru-RU" dirty="0">
                <a:latin typeface="Arial Narrow" charset="0"/>
                <a:ea typeface="Arial Narrow" charset="0"/>
                <a:cs typeface="Arial Narrow" charset="0"/>
              </a:rPr>
              <a:t>                                                                 </a:t>
            </a:r>
            <a:r>
              <a:rPr lang="ru-RU" dirty="0" smtClean="0">
                <a:latin typeface="Arial Narrow" charset="0"/>
                <a:ea typeface="Arial Narrow" charset="0"/>
                <a:cs typeface="Arial Narrow" charset="0"/>
              </a:rPr>
              <a:t>Минск</a:t>
            </a:r>
            <a:r>
              <a:rPr dirty="0" smtClean="0">
                <a:latin typeface="Arial Narrow" charset="0"/>
                <a:ea typeface="Arial Narrow" charset="0"/>
                <a:cs typeface="Arial Narrow" charset="0"/>
              </a:rPr>
              <a:t>, 201</a:t>
            </a:r>
            <a:r>
              <a:rPr lang="en-US" dirty="0" smtClean="0">
                <a:latin typeface="Arial Narrow" charset="0"/>
                <a:ea typeface="Arial Narrow" charset="0"/>
                <a:cs typeface="Arial Narrow" charset="0"/>
              </a:rPr>
              <a:t>9</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cstate="print">
            <a:extLst/>
          </a:blip>
          <a:stretch>
            <a:fillRect/>
          </a:stretch>
        </p:blipFill>
        <p:spPr>
          <a:xfrm>
            <a:off x="968298" y="946303"/>
            <a:ext cx="1945686" cy="1881278"/>
          </a:xfrm>
          <a:prstGeom prst="rect">
            <a:avLst/>
          </a:prstGeom>
          <a:ln w="12700">
            <a:miter lim="400000"/>
          </a:ln>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63671" y="272234"/>
            <a:ext cx="2638617" cy="1737011"/>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endParaRPr lang="ru-RU" sz="4400" i="1" dirty="0" smtClean="0">
              <a:solidFill>
                <a:srgbClr val="253957"/>
              </a:solidFill>
              <a:sym typeface="Arial Narrow"/>
            </a:endParaRPr>
          </a:p>
          <a:p>
            <a:pPr algn="just"/>
            <a:endParaRPr lang="ru-RU" sz="4400" i="1" dirty="0" smtClean="0">
              <a:solidFill>
                <a:srgbClr val="253957"/>
              </a:solidFill>
              <a:sym typeface="Arial Narrow"/>
            </a:endParaRPr>
          </a:p>
          <a:p>
            <a:pPr algn="just"/>
            <a:endParaRPr lang="ru-RU" sz="4400" i="1" dirty="0" smtClean="0">
              <a:solidFill>
                <a:srgbClr val="253957"/>
              </a:solidFill>
              <a:sym typeface="Arial Narrow"/>
            </a:endParaRPr>
          </a:p>
          <a:p>
            <a:pPr algn="just"/>
            <a:r>
              <a:rPr lang="ru-RU" sz="4400" i="1" dirty="0" smtClean="0">
                <a:solidFill>
                  <a:srgbClr val="253957"/>
                </a:solidFill>
                <a:sym typeface="Arial Narrow"/>
              </a:rPr>
              <a:t>2009 г. – поправки в Закон об образовании, вводящие ЕГЭ в штатный режим. </a:t>
            </a:r>
            <a:endParaRPr lang="ru-RU" sz="4400" b="1" i="1" dirty="0">
              <a:solidFill>
                <a:schemeClr val="tx1"/>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ru-RU" sz="4400" i="1" dirty="0" smtClean="0">
                <a:solidFill>
                  <a:srgbClr val="253957"/>
                </a:solidFill>
                <a:sym typeface="Arial Narrow"/>
              </a:rPr>
              <a:t>Несколько серьезных событий за  10 лет: </a:t>
            </a:r>
          </a:p>
          <a:p>
            <a:pPr algn="just"/>
            <a:r>
              <a:rPr lang="ru-RU" sz="4400" i="1" dirty="0" smtClean="0">
                <a:solidFill>
                  <a:srgbClr val="253957"/>
                </a:solidFill>
                <a:sym typeface="Arial Narrow"/>
              </a:rPr>
              <a:t>в </a:t>
            </a:r>
            <a:r>
              <a:rPr lang="ru-RU" sz="4400" dirty="0" smtClean="0"/>
              <a:t>2013 г. из-за ослабления федерального контроля был зафиксирован ряд грубых нарушений в порядке проведения ЕГЭ в некоторых регионах и потребовались серьёзные вложения для предотвращения подобных случаев;</a:t>
            </a:r>
          </a:p>
          <a:p>
            <a:pPr algn="just"/>
            <a:endParaRPr lang="ru-RU" sz="4400" dirty="0" smtClean="0"/>
          </a:p>
          <a:p>
            <a:pPr algn="just"/>
            <a:r>
              <a:rPr lang="ru-RU" sz="4400" i="1" dirty="0" smtClean="0"/>
              <a:t>Введение базового и профильного уровня по математике (2015);</a:t>
            </a:r>
          </a:p>
          <a:p>
            <a:pPr algn="just"/>
            <a:endParaRPr lang="ru-RU" sz="4400" dirty="0" smtClean="0"/>
          </a:p>
          <a:p>
            <a:pPr algn="just"/>
            <a:r>
              <a:rPr lang="ru-RU" sz="4400" dirty="0" smtClean="0"/>
              <a:t> </a:t>
            </a:r>
            <a:endParaRPr lang="ru-RU" sz="4400" i="1" dirty="0" smtClean="0">
              <a:solidFill>
                <a:srgbClr val="253957"/>
              </a:solidFill>
              <a:sym typeface="Arial Narrow"/>
            </a:endParaRPr>
          </a:p>
          <a:p>
            <a:pPr algn="just"/>
            <a:r>
              <a:rPr lang="ru-RU" sz="4400" i="1" dirty="0" smtClean="0">
                <a:solidFill>
                  <a:srgbClr val="253957"/>
                </a:solidFill>
                <a:sym typeface="Arial Narrow"/>
              </a:rPr>
              <a:t> </a:t>
            </a:r>
          </a:p>
          <a:p>
            <a:pPr algn="just"/>
            <a:endParaRPr lang="ru-RU" sz="4400" i="1" dirty="0" smtClean="0">
              <a:solidFill>
                <a:srgbClr val="253957"/>
              </a:solidFill>
              <a:sym typeface="Arial Narrow"/>
            </a:endParaRPr>
          </a:p>
          <a:p>
            <a:pPr algn="just"/>
            <a:r>
              <a:rPr lang="ru-RU" sz="4400" i="1" dirty="0" smtClean="0">
                <a:solidFill>
                  <a:srgbClr val="253957"/>
                </a:solidFill>
                <a:sym typeface="Arial Narrow"/>
              </a:rPr>
              <a:t>изменения 2009 г. – поправки в Закон об образовании, вводящие ЕГЭ в штатный режим. </a:t>
            </a:r>
            <a:endParaRPr lang="ru-RU" sz="4400" b="1" i="1" dirty="0">
              <a:solidFill>
                <a:schemeClr val="tx1"/>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ru-RU" sz="4400" i="1" dirty="0" smtClean="0">
                <a:solidFill>
                  <a:srgbClr val="253957"/>
                </a:solidFill>
                <a:sym typeface="Arial Narrow"/>
              </a:rPr>
              <a:t>Несколько серьезных событий за эти 10 лет:</a:t>
            </a:r>
          </a:p>
          <a:p>
            <a:pPr algn="just"/>
            <a:r>
              <a:rPr lang="ru-RU" sz="4400" i="1" dirty="0" smtClean="0">
                <a:solidFill>
                  <a:srgbClr val="253957"/>
                </a:solidFill>
                <a:sym typeface="Arial Narrow"/>
              </a:rPr>
              <a:t> </a:t>
            </a:r>
          </a:p>
          <a:p>
            <a:pPr algn="just"/>
            <a:r>
              <a:rPr lang="ru-RU" sz="4400" i="1" dirty="0" smtClean="0"/>
              <a:t>Возвращение устной части ЕГЭ по иностранному языку (2015);</a:t>
            </a:r>
          </a:p>
          <a:p>
            <a:pPr algn="just"/>
            <a:endParaRPr lang="ru-RU" sz="4400" i="1" dirty="0" smtClean="0"/>
          </a:p>
          <a:p>
            <a:pPr algn="just"/>
            <a:r>
              <a:rPr lang="ru-RU" sz="4400" i="1" dirty="0" smtClean="0"/>
              <a:t>Отказ от заданий с выбором ответов (2015-2017).</a:t>
            </a:r>
            <a:endParaRPr lang="ru-RU" sz="4400" dirty="0" smtClean="0"/>
          </a:p>
          <a:p>
            <a:pPr algn="just"/>
            <a:r>
              <a:rPr lang="ru-RU" sz="4400" i="1" dirty="0" smtClean="0">
                <a:solidFill>
                  <a:srgbClr val="253957"/>
                </a:solidFill>
                <a:sym typeface="Arial Narrow"/>
              </a:rPr>
              <a:t> </a:t>
            </a:r>
            <a:endParaRPr lang="ru-RU" sz="4400" b="1" i="1" dirty="0">
              <a:solidFill>
                <a:schemeClr val="tx1"/>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ru-RU" sz="4400" dirty="0" smtClean="0"/>
              <a:t>В 2019 году участие в основном периоде ЕГЭ приняли почти 750 тысяч человек.</a:t>
            </a:r>
          </a:p>
          <a:p>
            <a:pPr algn="just"/>
            <a:endParaRPr lang="ru-RU" sz="4400" dirty="0" smtClean="0"/>
          </a:p>
          <a:p>
            <a:pPr algn="just"/>
            <a:r>
              <a:rPr lang="ru-RU" sz="4400" dirty="0" smtClean="0"/>
              <a:t> Постоянно проводящиеся исследования  показывают, что предсказательная способность ЕГЭ последующей успеваемости обучения  является приемлемой для того, чтобы признать этот экзамен </a:t>
            </a:r>
            <a:r>
              <a:rPr lang="ru-RU" sz="4400" dirty="0" err="1" smtClean="0"/>
              <a:t>валидным</a:t>
            </a:r>
            <a:r>
              <a:rPr lang="ru-RU" sz="4400" dirty="0" smtClean="0"/>
              <a:t> инструментом отбора абитуриентов.</a:t>
            </a:r>
          </a:p>
          <a:p>
            <a:pPr algn="just"/>
            <a:endParaRPr lang="ru-RU" sz="4400" dirty="0" smtClean="0"/>
          </a:p>
          <a:p>
            <a:pPr algn="just"/>
            <a:endParaRPr lang="ru-RU" sz="4400" b="1" i="1" dirty="0">
              <a:solidFill>
                <a:schemeClr val="tx1"/>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endParaRPr lang="ru-RU" sz="4400" i="1" dirty="0" smtClean="0">
              <a:solidFill>
                <a:srgbClr val="253957"/>
              </a:solidFill>
              <a:sym typeface="Arial Narrow"/>
            </a:endParaRPr>
          </a:p>
          <a:p>
            <a:pPr algn="just"/>
            <a:r>
              <a:rPr lang="ru-RU" sz="4400" i="1" dirty="0" smtClean="0">
                <a:solidFill>
                  <a:srgbClr val="253957"/>
                </a:solidFill>
                <a:sym typeface="Arial Narrow"/>
              </a:rPr>
              <a:t>Перспективы:</a:t>
            </a:r>
          </a:p>
          <a:p>
            <a:pPr algn="just"/>
            <a:endParaRPr lang="ru-RU" sz="4400" i="1" dirty="0" smtClean="0">
              <a:solidFill>
                <a:srgbClr val="253957"/>
              </a:solidFill>
              <a:sym typeface="Arial Narrow"/>
            </a:endParaRPr>
          </a:p>
          <a:p>
            <a:pPr algn="just"/>
            <a:r>
              <a:rPr lang="ru-RU" sz="4400" i="1" dirty="0" smtClean="0">
                <a:solidFill>
                  <a:srgbClr val="253957"/>
                </a:solidFill>
                <a:sym typeface="Arial Narrow"/>
              </a:rPr>
              <a:t>включение в </a:t>
            </a:r>
            <a:r>
              <a:rPr lang="ru-RU" sz="4400" i="1" dirty="0" err="1" smtClean="0">
                <a:solidFill>
                  <a:srgbClr val="253957"/>
                </a:solidFill>
                <a:sym typeface="Arial Narrow"/>
              </a:rPr>
              <a:t>КИМы</a:t>
            </a:r>
            <a:r>
              <a:rPr lang="ru-RU" sz="4400" i="1" dirty="0" smtClean="0">
                <a:solidFill>
                  <a:srgbClr val="253957"/>
                </a:solidFill>
                <a:sym typeface="Arial Narrow"/>
              </a:rPr>
              <a:t> заданий на проверку компетентностей и уровня развития «гибких» навыков;</a:t>
            </a:r>
          </a:p>
          <a:p>
            <a:pPr algn="just"/>
            <a:endParaRPr lang="ru-RU" sz="4400" i="1" dirty="0" smtClean="0">
              <a:solidFill>
                <a:srgbClr val="253957"/>
              </a:solidFill>
              <a:sym typeface="Arial Narrow"/>
            </a:endParaRPr>
          </a:p>
          <a:p>
            <a:pPr algn="just"/>
            <a:r>
              <a:rPr lang="ru-RU" sz="4400" i="1" dirty="0" smtClean="0">
                <a:solidFill>
                  <a:srgbClr val="253957"/>
                </a:solidFill>
                <a:sym typeface="Arial Narrow"/>
              </a:rPr>
              <a:t>проведение ЕГЭ </a:t>
            </a:r>
            <a:r>
              <a:rPr lang="ru-RU" sz="4400" i="1" smtClean="0">
                <a:solidFill>
                  <a:srgbClr val="253957"/>
                </a:solidFill>
                <a:sym typeface="Arial Narrow"/>
              </a:rPr>
              <a:t>на компьютерах.  </a:t>
            </a:r>
            <a:endParaRPr lang="ru-RU" sz="4400" b="1" i="1" dirty="0">
              <a:solidFill>
                <a:schemeClr val="tx1"/>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xmlns="" id="{E0285671-3D4F-4174-8C19-CB0A269D829A}"/>
              </a:ext>
            </a:extLst>
          </p:cNvPr>
          <p:cNvSpPr/>
          <p:nvPr/>
        </p:nvSpPr>
        <p:spPr>
          <a:xfrm>
            <a:off x="3251200" y="3445639"/>
            <a:ext cx="6502400" cy="1938992"/>
          </a:xfrm>
          <a:prstGeom prst="rect">
            <a:avLst/>
          </a:prstGeom>
        </p:spPr>
        <p:txBody>
          <a:bodyPr>
            <a:spAutoFit/>
          </a:bodyPr>
          <a:lstStyle/>
          <a:p>
            <a:r>
              <a:rPr lang="ru-RU" sz="6000" b="1" dirty="0" smtClean="0"/>
              <a:t>Спасибо за внимание!</a:t>
            </a:r>
            <a:endParaRPr lang="ru-RU" sz="6000" b="1" dirty="0"/>
          </a:p>
        </p:txBody>
      </p:sp>
    </p:spTree>
    <p:extLst>
      <p:ext uri="{BB962C8B-B14F-4D97-AF65-F5344CB8AC3E}">
        <p14:creationId xmlns:p14="http://schemas.microsoft.com/office/powerpoint/2010/main" val="198273660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5916702" y="8166805"/>
            <a:ext cx="6100980"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Адрес: </a:t>
            </a:r>
            <a:r>
              <a:rPr lang="ru-RU" dirty="0">
                <a:latin typeface="Arial Narrow" charset="0"/>
                <a:ea typeface="Arial Narrow" charset="0"/>
                <a:cs typeface="Arial Narrow" charset="0"/>
              </a:rPr>
              <a:t>101000 Москва, Потаповский переулок 16, стр.10</a:t>
            </a:r>
            <a:endParaRPr dirty="0">
              <a:latin typeface="Arial Narrow" charset="0"/>
              <a:ea typeface="Arial Narrow" charset="0"/>
              <a:cs typeface="Arial Narrow" charset="0"/>
            </a:endParaRPr>
          </a:p>
        </p:txBody>
      </p:sp>
      <p:sp>
        <p:nvSpPr>
          <p:cNvPr id="166" name="www.text"/>
          <p:cNvSpPr txBox="1"/>
          <p:nvPr/>
        </p:nvSpPr>
        <p:spPr>
          <a:xfrm>
            <a:off x="987118" y="8166805"/>
            <a:ext cx="1000941"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1800">
                <a:solidFill>
                  <a:srgbClr val="FFFFFF"/>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67" name="Телефон.: +Х (ХХХ) ХХХ ХХХХ"/>
          <p:cNvSpPr txBox="1"/>
          <p:nvPr/>
        </p:nvSpPr>
        <p:spPr>
          <a:xfrm>
            <a:off x="2540148" y="8166805"/>
            <a:ext cx="3566738"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Телефон.: +</a:t>
            </a:r>
            <a:r>
              <a:rPr lang="ru-RU" dirty="0">
                <a:latin typeface="Arial Narrow" charset="0"/>
                <a:ea typeface="Arial Narrow" charset="0"/>
                <a:cs typeface="Arial Narrow" charset="0"/>
              </a:rPr>
              <a:t>7</a:t>
            </a:r>
            <a:r>
              <a:rPr dirty="0">
                <a:latin typeface="Arial Narrow" charset="0"/>
                <a:ea typeface="Arial Narrow" charset="0"/>
                <a:cs typeface="Arial Narrow" charset="0"/>
              </a:rPr>
              <a:t> (</a:t>
            </a:r>
            <a:r>
              <a:rPr lang="ru-RU" dirty="0">
                <a:latin typeface="Arial Narrow" charset="0"/>
                <a:ea typeface="Arial Narrow" charset="0"/>
                <a:cs typeface="Arial Narrow" charset="0"/>
              </a:rPr>
              <a:t>495</a:t>
            </a:r>
            <a:r>
              <a:rPr dirty="0">
                <a:latin typeface="Arial Narrow" charset="0"/>
                <a:ea typeface="Arial Narrow" charset="0"/>
                <a:cs typeface="Arial Narrow" charset="0"/>
              </a:rPr>
              <a:t>) </a:t>
            </a:r>
            <a:r>
              <a:rPr lang="ru-RU" dirty="0">
                <a:latin typeface="Arial Narrow" charset="0"/>
                <a:ea typeface="Arial Narrow" charset="0"/>
                <a:cs typeface="Arial Narrow" charset="0"/>
              </a:rPr>
              <a:t>7729590 * 22278</a:t>
            </a:r>
            <a:r>
              <a:rPr dirty="0">
                <a:latin typeface="Arial Narrow" charset="0"/>
                <a:ea typeface="Arial Narrow" charset="0"/>
                <a:cs typeface="Arial Narrow" charset="0"/>
              </a:rPr>
              <a:t> </a:t>
            </a:r>
          </a:p>
        </p:txBody>
      </p:sp>
      <p:pic>
        <p:nvPicPr>
          <p:cNvPr id="168" name="Изображение" descr="Изображение"/>
          <p:cNvPicPr>
            <a:picLocks noChangeAspect="1"/>
          </p:cNvPicPr>
          <p:nvPr/>
        </p:nvPicPr>
        <p:blipFill>
          <a:blip r:embed="rId2" cstate="print">
            <a:extLst/>
          </a:blip>
          <a:stretch>
            <a:fillRect/>
          </a:stretch>
        </p:blipFill>
        <p:spPr>
          <a:xfrm>
            <a:off x="5366098" y="3498712"/>
            <a:ext cx="2272604" cy="219737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rPr lang="ru-RU" b="1" dirty="0" smtClean="0">
                <a:solidFill>
                  <a:schemeClr val="tx1"/>
                </a:solidFill>
              </a:rPr>
              <a:t>КАК ВСЁ НАЧИНАЛОСЬ</a:t>
            </a:r>
            <a:endParaRPr lang="ru-RU" dirty="0" smtClean="0">
              <a:latin typeface="+mn-lt"/>
            </a:endParaRPr>
          </a:p>
          <a:p>
            <a:pPr algn="just"/>
            <a:r>
              <a:rPr lang="ru-RU" sz="4000" dirty="0" smtClean="0"/>
              <a:t>1992 г. Миссия Всемирного банка в России (Стив </a:t>
            </a:r>
            <a:r>
              <a:rPr lang="ru-RU" sz="4000" dirty="0" err="1" smtClean="0"/>
              <a:t>Хайнеман</a:t>
            </a:r>
            <a:r>
              <a:rPr lang="ru-RU" sz="4000" dirty="0" smtClean="0"/>
              <a:t>). Рекомендация по введению независимого стандартизированного экзамена.</a:t>
            </a:r>
          </a:p>
          <a:p>
            <a:pPr algn="just"/>
            <a:r>
              <a:rPr lang="ru-RU" sz="4000" dirty="0" smtClean="0"/>
              <a:t>Работа с Нидерландами (бюро </a:t>
            </a:r>
            <a:r>
              <a:rPr lang="en-US" sz="4000" dirty="0" smtClean="0"/>
              <a:t>Cross</a:t>
            </a:r>
            <a:r>
              <a:rPr lang="ru-RU" sz="4000" dirty="0" smtClean="0"/>
              <a:t>)</a:t>
            </a:r>
            <a:r>
              <a:rPr lang="en-US" sz="4000" dirty="0" smtClean="0"/>
              <a:t> </a:t>
            </a:r>
            <a:r>
              <a:rPr lang="ru-RU" sz="4000" dirty="0" smtClean="0"/>
              <a:t>и Великобританией (Британский Совет).</a:t>
            </a:r>
          </a:p>
          <a:p>
            <a:pPr algn="just"/>
            <a:endParaRPr lang="ru-RU" sz="4000" dirty="0" smtClean="0"/>
          </a:p>
          <a:p>
            <a:pPr algn="just"/>
            <a:r>
              <a:rPr lang="ru-RU" sz="4000" i="1" dirty="0" smtClean="0"/>
              <a:t>«У богатых свои причуды и … проблемы».</a:t>
            </a:r>
          </a:p>
          <a:p>
            <a:pPr algn="just"/>
            <a:r>
              <a:rPr lang="ru-RU" sz="4000" b="1" dirty="0" smtClean="0"/>
              <a:t>А у нас денег на зарплату учителям нет.</a:t>
            </a:r>
          </a:p>
          <a:p>
            <a:pPr algn="just"/>
            <a:endParaRPr lang="ru-RU" sz="4000" b="1" dirty="0" smtClean="0"/>
          </a:p>
          <a:p>
            <a:pPr algn="just"/>
            <a:r>
              <a:rPr lang="ru-RU" sz="4000" i="1" dirty="0" smtClean="0"/>
              <a:t> К 2000 годам появились деньги на развитие.</a:t>
            </a:r>
            <a:endParaRPr lang="ru-RU" sz="4000" dirty="0" smtClean="0"/>
          </a:p>
          <a:p>
            <a:pPr algn="just"/>
            <a:endParaRPr lang="ru-RU" sz="4000" dirty="0" smtClean="0"/>
          </a:p>
          <a:p>
            <a:pPr marL="742950" indent="-742950" algn="l">
              <a:buFont typeface="+mj-lt"/>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ru-RU" sz="3200" dirty="0" smtClean="0"/>
              <a:t>2000 г</a:t>
            </a:r>
            <a:r>
              <a:rPr lang="ru-RU" sz="3200" i="1" dirty="0" smtClean="0"/>
              <a:t>. </a:t>
            </a:r>
            <a:r>
              <a:rPr lang="ru-RU" sz="3200" i="1" dirty="0" smtClean="0">
                <a:solidFill>
                  <a:srgbClr val="FF0000"/>
                </a:solidFill>
              </a:rPr>
              <a:t>Федеральная программа развития образования</a:t>
            </a:r>
            <a:endParaRPr lang="ru-RU" sz="3200" b="1" i="1" dirty="0" smtClean="0"/>
          </a:p>
          <a:p>
            <a:r>
              <a:rPr lang="ru-RU" sz="3200" b="1" dirty="0" smtClean="0"/>
              <a:t>Что имели на тот момент?</a:t>
            </a:r>
            <a:endParaRPr lang="ru-RU" sz="3200" dirty="0" smtClean="0"/>
          </a:p>
          <a:p>
            <a:pPr algn="just"/>
            <a:r>
              <a:rPr lang="ru-RU" sz="3200" dirty="0" smtClean="0"/>
              <a:t>Итоговая аттестация в школах – резкий рост числа золотых медалистов;</a:t>
            </a:r>
          </a:p>
          <a:p>
            <a:pPr algn="just"/>
            <a:r>
              <a:rPr lang="ru-RU" sz="3200" dirty="0" smtClean="0"/>
              <a:t>Вступительные экзамены в Вузы -  менее 25% иногородних студентов в Москве и Санкт-Петербурге;</a:t>
            </a:r>
          </a:p>
          <a:p>
            <a:pPr algn="just"/>
            <a:r>
              <a:rPr lang="ru-RU" sz="3200" dirty="0" err="1" smtClean="0"/>
              <a:t>Многомиллиардный</a:t>
            </a:r>
            <a:r>
              <a:rPr lang="ru-RU" sz="3200" dirty="0" smtClean="0"/>
              <a:t> (около 28 </a:t>
            </a:r>
            <a:r>
              <a:rPr lang="ru-RU" sz="3200" dirty="0" err="1" smtClean="0"/>
              <a:t>млрд</a:t>
            </a:r>
            <a:r>
              <a:rPr lang="ru-RU" sz="3200" dirty="0" smtClean="0"/>
              <a:t>) белый и «серый» бизнес вокруг поступления.</a:t>
            </a:r>
          </a:p>
          <a:p>
            <a:pPr algn="just"/>
            <a:endParaRPr lang="ru-RU" sz="3200" dirty="0" smtClean="0"/>
          </a:p>
          <a:p>
            <a:pPr algn="just"/>
            <a:r>
              <a:rPr lang="ru-RU" sz="3200" dirty="0" smtClean="0"/>
              <a:t>2001 г. </a:t>
            </a:r>
            <a:r>
              <a:rPr lang="ru-RU" sz="3200" dirty="0" smtClean="0">
                <a:solidFill>
                  <a:srgbClr val="FF0000"/>
                </a:solidFill>
              </a:rPr>
              <a:t>Концепция модернизации образования</a:t>
            </a:r>
            <a:endParaRPr lang="ru-RU" sz="3200" dirty="0" smtClean="0"/>
          </a:p>
          <a:p>
            <a:pPr algn="just"/>
            <a:r>
              <a:rPr lang="ru-RU" sz="3200" dirty="0" smtClean="0"/>
              <a:t>Постановление Правительства  РФ от 16.02.2001г. №119 </a:t>
            </a:r>
            <a:r>
              <a:rPr lang="ru-RU" sz="3200" i="1" dirty="0" smtClean="0"/>
              <a:t>«Об организации эксперимента по введению единого государственного экзамена»</a:t>
            </a:r>
            <a:endParaRPr lang="ru-RU" sz="3200" dirty="0" smtClean="0"/>
          </a:p>
          <a:p>
            <a:pPr algn="just"/>
            <a:endParaRPr lang="ru-RU" sz="3200" dirty="0" smtClean="0"/>
          </a:p>
          <a:p>
            <a:pPr algn="just"/>
            <a:endParaRPr lang="ru-RU" sz="3200" dirty="0" smtClean="0"/>
          </a:p>
          <a:p>
            <a:endParaRPr lang="ru-RU" sz="4000" dirty="0" smtClean="0">
              <a:solidFill>
                <a:srgbClr val="FF0000"/>
              </a:solidFill>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rPr lang="ru-RU" sz="4000" b="1" dirty="0" smtClean="0">
                <a:solidFill>
                  <a:srgbClr val="253957"/>
                </a:solidFill>
                <a:sym typeface="Arial Narrow"/>
              </a:rPr>
              <a:t>Главная цель введения ЕГЭ:</a:t>
            </a:r>
            <a:r>
              <a:rPr lang="ru-RU" sz="3200" b="1" dirty="0" smtClean="0">
                <a:solidFill>
                  <a:srgbClr val="253957"/>
                </a:solidFill>
                <a:sym typeface="Arial Narrow"/>
              </a:rPr>
              <a:t> </a:t>
            </a:r>
          </a:p>
          <a:p>
            <a:endParaRPr lang="ru-RU" sz="3200" b="1" dirty="0" smtClean="0">
              <a:solidFill>
                <a:srgbClr val="253957"/>
              </a:solidFill>
              <a:sym typeface="Arial Narrow"/>
            </a:endParaRPr>
          </a:p>
          <a:p>
            <a:r>
              <a:rPr lang="ru-RU" b="1" dirty="0" smtClean="0">
                <a:solidFill>
                  <a:srgbClr val="253957"/>
                </a:solidFill>
                <a:sym typeface="Arial Narrow"/>
              </a:rPr>
              <a:t>Повышение доступности качественного образования для абитуриентов вне зависимости от места жительства и социально-экономического статуса семьи.</a:t>
            </a:r>
          </a:p>
          <a:p>
            <a:endParaRPr lang="ru-RU" b="1" dirty="0" smtClean="0">
              <a:solidFill>
                <a:srgbClr val="253957"/>
              </a:solidFill>
              <a:sym typeface="Arial Narrow"/>
            </a:endParaRPr>
          </a:p>
          <a:p>
            <a:endParaRPr lang="ru-RU" b="1" dirty="0" smtClean="0">
              <a:solidFill>
                <a:srgbClr val="253957"/>
              </a:solidFill>
              <a:sym typeface="Arial Narrow"/>
            </a:endParaRPr>
          </a:p>
          <a:p>
            <a:r>
              <a:rPr lang="ru-RU" b="1" dirty="0" smtClean="0">
                <a:solidFill>
                  <a:srgbClr val="253957"/>
                </a:solidFill>
                <a:latin typeface="+mn-lt"/>
                <a:sym typeface="Arial Narrow"/>
              </a:rPr>
              <a:t>             </a:t>
            </a:r>
            <a:endParaRPr lang="ru-RU" b="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b="1" dirty="0" smtClean="0">
              <a:solidFill>
                <a:srgbClr val="253957"/>
              </a:solidFill>
              <a:sym typeface="Arial Narrow"/>
            </a:endParaRPr>
          </a:p>
          <a:p>
            <a:r>
              <a:rPr lang="ru-RU" b="1" dirty="0" smtClean="0">
                <a:solidFill>
                  <a:srgbClr val="253957"/>
                </a:solidFill>
                <a:latin typeface="+mn-lt"/>
                <a:sym typeface="Arial Narrow"/>
              </a:rPr>
              <a:t>             </a:t>
            </a:r>
            <a:endParaRPr lang="ru-RU" b="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Прямоугольник 7"/>
          <p:cNvSpPr/>
          <p:nvPr/>
        </p:nvSpPr>
        <p:spPr>
          <a:xfrm>
            <a:off x="1126671" y="2041071"/>
            <a:ext cx="10531929" cy="5863144"/>
          </a:xfrm>
          <a:prstGeom prst="rect">
            <a:avLst/>
          </a:prstGeom>
        </p:spPr>
        <p:txBody>
          <a:bodyPr wrap="square">
            <a:spAutoFit/>
          </a:bodyPr>
          <a:lstStyle/>
          <a:p>
            <a:pPr marL="342900" indent="-342900" algn="just">
              <a:spcAft>
                <a:spcPts val="600"/>
              </a:spcAft>
            </a:pPr>
            <a:r>
              <a:rPr lang="ru-RU" b="1" i="1" dirty="0" smtClean="0"/>
              <a:t>Цели эксперимента</a:t>
            </a:r>
            <a:r>
              <a:rPr lang="ru-RU" b="1" i="1" dirty="0" smtClean="0">
                <a:latin typeface="Arial" charset="0"/>
              </a:rPr>
              <a:t>:</a:t>
            </a:r>
          </a:p>
          <a:p>
            <a:pPr marL="342900" indent="-342900" algn="just">
              <a:spcAft>
                <a:spcPts val="600"/>
              </a:spcAft>
            </a:pPr>
            <a:endParaRPr lang="ru-RU" sz="1600" i="1" dirty="0" smtClean="0">
              <a:latin typeface="Arial" charset="0"/>
            </a:endParaRPr>
          </a:p>
          <a:p>
            <a:pPr marL="342900" indent="-342900" algn="just">
              <a:spcAft>
                <a:spcPts val="1200"/>
              </a:spcAft>
              <a:buFontTx/>
              <a:buAutoNum type="arabicParenR"/>
            </a:pPr>
            <a:r>
              <a:rPr lang="ru-RU" dirty="0" smtClean="0"/>
              <a:t> отработка технологии и процедуры проведения ЕГЭ в условиях 11 часовых поясов; </a:t>
            </a:r>
          </a:p>
          <a:p>
            <a:pPr marL="342900" indent="-342900" algn="just">
              <a:spcAft>
                <a:spcPts val="600"/>
              </a:spcAft>
            </a:pPr>
            <a:r>
              <a:rPr lang="ru-RU" dirty="0" smtClean="0"/>
              <a:t>2) отработка технологии создания контрольно-измерительных материалов (</a:t>
            </a:r>
            <a:r>
              <a:rPr lang="ru-RU" dirty="0" err="1" smtClean="0"/>
              <a:t>КИМов</a:t>
            </a:r>
            <a:r>
              <a:rPr lang="ru-RU" dirty="0" smtClean="0"/>
              <a:t>) по всем канонам </a:t>
            </a:r>
            <a:r>
              <a:rPr lang="ru-RU" dirty="0" err="1" smtClean="0"/>
              <a:t>тестологии</a:t>
            </a:r>
            <a:r>
              <a:rPr lang="ru-RU" dirty="0" smtClean="0"/>
              <a:t>;</a:t>
            </a:r>
          </a:p>
          <a:p>
            <a:pPr marL="342900" indent="-342900" algn="just">
              <a:spcAft>
                <a:spcPts val="600"/>
              </a:spcAft>
            </a:pPr>
            <a:r>
              <a:rPr lang="ru-RU" dirty="0" smtClean="0"/>
              <a:t>3) обучение команд технологов и экспертов в 87 субъектах РФ.</a:t>
            </a:r>
            <a:endParaRPr lang="ru-RU" dirty="0"/>
          </a:p>
        </p:txBody>
      </p:sp>
    </p:spTree>
    <p:extLst>
      <p:ext uri="{BB962C8B-B14F-4D97-AF65-F5344CB8AC3E}">
        <p14:creationId xmlns:p14="http://schemas.microsoft.com/office/powerpoint/2010/main" val="34776213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b="1" dirty="0" smtClean="0">
              <a:solidFill>
                <a:srgbClr val="253957"/>
              </a:solidFill>
              <a:sym typeface="Arial Narrow"/>
            </a:endParaRPr>
          </a:p>
          <a:p>
            <a:r>
              <a:rPr lang="ru-RU" b="1" dirty="0" smtClean="0">
                <a:solidFill>
                  <a:srgbClr val="253957"/>
                </a:solidFill>
                <a:latin typeface="+mn-lt"/>
                <a:sym typeface="Arial Narrow"/>
              </a:rPr>
              <a:t>             </a:t>
            </a:r>
            <a:endParaRPr lang="ru-RU" b="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Прямоугольник 7"/>
          <p:cNvSpPr/>
          <p:nvPr/>
        </p:nvSpPr>
        <p:spPr>
          <a:xfrm>
            <a:off x="1126671" y="1802139"/>
            <a:ext cx="10531929" cy="5463034"/>
          </a:xfrm>
          <a:prstGeom prst="rect">
            <a:avLst/>
          </a:prstGeom>
        </p:spPr>
        <p:txBody>
          <a:bodyPr wrap="square">
            <a:spAutoFit/>
          </a:bodyPr>
          <a:lstStyle/>
          <a:p>
            <a:pPr marL="342900" indent="-342900" algn="just">
              <a:spcAft>
                <a:spcPts val="600"/>
              </a:spcAft>
            </a:pPr>
            <a:r>
              <a:rPr lang="ru-RU" b="1" i="1" dirty="0" smtClean="0"/>
              <a:t>Отдельно должен сказать о </a:t>
            </a:r>
            <a:r>
              <a:rPr lang="ru-RU" b="1" i="1" dirty="0" err="1" smtClean="0"/>
              <a:t>КИМах</a:t>
            </a:r>
            <a:r>
              <a:rPr lang="ru-RU" b="1" i="1" dirty="0" smtClean="0"/>
              <a:t>.</a:t>
            </a:r>
            <a:r>
              <a:rPr lang="ru-RU" dirty="0" smtClean="0"/>
              <a:t> </a:t>
            </a:r>
          </a:p>
          <a:p>
            <a:pPr marL="342900" indent="-342900" algn="just">
              <a:spcAft>
                <a:spcPts val="600"/>
              </a:spcAft>
            </a:pPr>
            <a:r>
              <a:rPr lang="ru-RU" dirty="0" smtClean="0"/>
              <a:t>На момент введения экзамена все задания делились на три части:</a:t>
            </a:r>
          </a:p>
          <a:p>
            <a:pPr marL="342900" indent="-342900" algn="just">
              <a:spcAft>
                <a:spcPts val="600"/>
              </a:spcAft>
            </a:pPr>
            <a:r>
              <a:rPr lang="ru-RU" b="1" dirty="0" smtClean="0"/>
              <a:t>первая</a:t>
            </a:r>
            <a:r>
              <a:rPr lang="ru-RU" dirty="0" smtClean="0"/>
              <a:t> – с выбором правильного ответа из нескольких предложенных вариантов, </a:t>
            </a:r>
          </a:p>
          <a:p>
            <a:pPr marL="342900" indent="-342900" algn="just">
              <a:spcAft>
                <a:spcPts val="600"/>
              </a:spcAft>
            </a:pPr>
            <a:r>
              <a:rPr lang="ru-RU" b="1" dirty="0" smtClean="0"/>
              <a:t>вторая</a:t>
            </a:r>
            <a:r>
              <a:rPr lang="ru-RU" dirty="0" smtClean="0"/>
              <a:t> – с коротким свободным ответом, </a:t>
            </a:r>
          </a:p>
          <a:p>
            <a:pPr marL="342900" indent="-342900" algn="just">
              <a:spcAft>
                <a:spcPts val="600"/>
              </a:spcAft>
            </a:pPr>
            <a:r>
              <a:rPr lang="ru-RU" b="1" dirty="0" smtClean="0"/>
              <a:t>третья</a:t>
            </a:r>
            <a:r>
              <a:rPr lang="ru-RU" dirty="0" smtClean="0"/>
              <a:t> – предполагала открытый развернутый ответ в виде эссе или решения задачи. </a:t>
            </a:r>
          </a:p>
          <a:p>
            <a:pPr marL="342900" indent="-342900" algn="just">
              <a:spcAft>
                <a:spcPts val="600"/>
              </a:spcAft>
            </a:pPr>
            <a:endParaRPr lang="ru-RU" b="1" i="1" dirty="0" smtClean="0"/>
          </a:p>
        </p:txBody>
      </p:sp>
    </p:spTree>
    <p:extLst>
      <p:ext uri="{BB962C8B-B14F-4D97-AF65-F5344CB8AC3E}">
        <p14:creationId xmlns:p14="http://schemas.microsoft.com/office/powerpoint/2010/main" val="3477621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b="1" dirty="0" smtClean="0">
              <a:solidFill>
                <a:srgbClr val="253957"/>
              </a:solidFill>
              <a:sym typeface="Arial Narrow"/>
            </a:endParaRPr>
          </a:p>
          <a:p>
            <a:r>
              <a:rPr lang="ru-RU" b="1" dirty="0" smtClean="0">
                <a:solidFill>
                  <a:srgbClr val="253957"/>
                </a:solidFill>
                <a:latin typeface="+mn-lt"/>
                <a:sym typeface="Arial Narrow"/>
              </a:rPr>
              <a:t>             </a:t>
            </a:r>
            <a:endParaRPr lang="ru-RU" b="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graphicFrame>
        <p:nvGraphicFramePr>
          <p:cNvPr id="8" name="Таблица 7"/>
          <p:cNvGraphicFramePr>
            <a:graphicFrameLocks noGrp="1"/>
          </p:cNvGraphicFramePr>
          <p:nvPr/>
        </p:nvGraphicFramePr>
        <p:xfrm>
          <a:off x="1224643" y="2775856"/>
          <a:ext cx="10678888" cy="6129814"/>
        </p:xfrm>
        <a:graphic>
          <a:graphicData uri="http://schemas.openxmlformats.org/drawingml/2006/table">
            <a:tbl>
              <a:tblPr firstRow="1" firstCol="1" bandRow="1">
                <a:tableStyleId>{5C22544A-7EE6-4342-B048-85BDC9FD1C3A}</a:tableStyleId>
              </a:tblPr>
              <a:tblGrid>
                <a:gridCol w="2241170"/>
                <a:gridCol w="973397"/>
                <a:gridCol w="1065759"/>
                <a:gridCol w="1065759"/>
                <a:gridCol w="1065759"/>
                <a:gridCol w="1066761"/>
                <a:gridCol w="1066761"/>
                <a:gridCol w="1066761"/>
                <a:gridCol w="1066761"/>
              </a:tblGrid>
              <a:tr h="833503">
                <a:tc>
                  <a:txBody>
                    <a:bodyPr/>
                    <a:lstStyle/>
                    <a:p>
                      <a:pPr>
                        <a:lnSpc>
                          <a:spcPct val="115000"/>
                        </a:lnSpc>
                        <a:spcAft>
                          <a:spcPts val="0"/>
                        </a:spcAft>
                      </a:pPr>
                      <a:r>
                        <a:rPr lang="ru-RU" sz="2400" dirty="0">
                          <a:effectLst/>
                        </a:rPr>
                        <a:t>ГОД</a:t>
                      </a:r>
                      <a:endParaRPr lang="ru-RU" sz="24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dirty="0">
                          <a:effectLst/>
                        </a:rPr>
                        <a:t>2001</a:t>
                      </a:r>
                      <a:endParaRPr lang="ru-RU" sz="24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dirty="0">
                          <a:effectLst/>
                        </a:rPr>
                        <a:t>2002</a:t>
                      </a:r>
                      <a:endParaRPr lang="ru-RU" sz="24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a:effectLst/>
                        </a:rPr>
                        <a:t>2003</a:t>
                      </a:r>
                      <a:endParaRPr lang="ru-RU" sz="240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a:effectLst/>
                        </a:rPr>
                        <a:t>2004</a:t>
                      </a:r>
                      <a:endParaRPr lang="ru-RU" sz="240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a:effectLst/>
                        </a:rPr>
                        <a:t>2005</a:t>
                      </a:r>
                      <a:endParaRPr lang="ru-RU" sz="240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a:effectLst/>
                        </a:rPr>
                        <a:t>2006</a:t>
                      </a:r>
                      <a:endParaRPr lang="ru-RU" sz="240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a:effectLst/>
                        </a:rPr>
                        <a:t>2007</a:t>
                      </a:r>
                      <a:endParaRPr lang="ru-RU" sz="240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a:effectLst/>
                        </a:rPr>
                        <a:t>2008</a:t>
                      </a:r>
                      <a:endParaRPr lang="ru-RU" sz="2400">
                        <a:effectLst/>
                        <a:latin typeface="Calibri"/>
                        <a:ea typeface="Calibri"/>
                        <a:cs typeface="Times New Roman"/>
                      </a:endParaRPr>
                    </a:p>
                  </a:txBody>
                  <a:tcPr marL="46118" marR="46118" marT="0" marB="0"/>
                </a:tc>
              </a:tr>
              <a:tr h="1391149">
                <a:tc>
                  <a:txBody>
                    <a:bodyPr/>
                    <a:lstStyle/>
                    <a:p>
                      <a:pPr>
                        <a:lnSpc>
                          <a:spcPct val="115000"/>
                        </a:lnSpc>
                        <a:spcAft>
                          <a:spcPts val="0"/>
                        </a:spcAft>
                      </a:pPr>
                      <a:r>
                        <a:rPr lang="ru-RU" sz="2400" dirty="0">
                          <a:effectLst/>
                        </a:rPr>
                        <a:t>Кол-во субъектов РФ</a:t>
                      </a:r>
                      <a:endParaRPr lang="ru-RU" sz="24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5</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16</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47</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64</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78</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79</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a:effectLst/>
                        </a:rPr>
                        <a:t>83</a:t>
                      </a:r>
                      <a:endParaRPr lang="ru-RU" sz="2400" b="1">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a:effectLst/>
                        </a:rPr>
                        <a:t>84</a:t>
                      </a:r>
                      <a:endParaRPr lang="ru-RU" sz="2400" b="1">
                        <a:effectLst/>
                        <a:latin typeface="Calibri"/>
                        <a:ea typeface="Calibri"/>
                        <a:cs typeface="Times New Roman"/>
                      </a:endParaRPr>
                    </a:p>
                  </a:txBody>
                  <a:tcPr marL="46118" marR="46118" marT="0" marB="0"/>
                </a:tc>
              </a:tr>
              <a:tr h="1391149">
                <a:tc>
                  <a:txBody>
                    <a:bodyPr/>
                    <a:lstStyle/>
                    <a:p>
                      <a:pPr>
                        <a:lnSpc>
                          <a:spcPct val="115000"/>
                        </a:lnSpc>
                        <a:spcAft>
                          <a:spcPts val="0"/>
                        </a:spcAft>
                      </a:pPr>
                      <a:r>
                        <a:rPr lang="ru-RU" sz="2400">
                          <a:effectLst/>
                        </a:rPr>
                        <a:t>Кол-во предметов</a:t>
                      </a:r>
                      <a:endParaRPr lang="ru-RU" sz="240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8</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9</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12</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13</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13</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13</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13</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a:effectLst/>
                        </a:rPr>
                        <a:t>13</a:t>
                      </a:r>
                      <a:endParaRPr lang="ru-RU" sz="2400" b="1">
                        <a:effectLst/>
                        <a:latin typeface="Calibri"/>
                        <a:ea typeface="Calibri"/>
                        <a:cs typeface="Times New Roman"/>
                      </a:endParaRPr>
                    </a:p>
                  </a:txBody>
                  <a:tcPr marL="46118" marR="46118" marT="0" marB="0"/>
                </a:tc>
              </a:tr>
              <a:tr h="1428864">
                <a:tc>
                  <a:txBody>
                    <a:bodyPr/>
                    <a:lstStyle/>
                    <a:p>
                      <a:pPr>
                        <a:lnSpc>
                          <a:spcPct val="115000"/>
                        </a:lnSpc>
                        <a:spcAft>
                          <a:spcPts val="0"/>
                        </a:spcAft>
                      </a:pPr>
                      <a:r>
                        <a:rPr lang="ru-RU" sz="2400" dirty="0">
                          <a:effectLst/>
                        </a:rPr>
                        <a:t>Кол-во ВУЗов (и филиалов</a:t>
                      </a:r>
                      <a:r>
                        <a:rPr lang="ru-RU" sz="2400" dirty="0" smtClean="0">
                          <a:effectLst/>
                        </a:rPr>
                        <a:t>)</a:t>
                      </a:r>
                      <a:endParaRPr lang="ru-RU" sz="24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a:effectLst/>
                        </a:rPr>
                        <a:t>16</a:t>
                      </a:r>
                      <a:endParaRPr lang="ru-RU" sz="2400" b="1">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123</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464</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946</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1543</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1650</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1800</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Все</a:t>
                      </a:r>
                      <a:endParaRPr lang="ru-RU" sz="2400" b="1" dirty="0">
                        <a:effectLst/>
                        <a:latin typeface="Calibri"/>
                        <a:ea typeface="Calibri"/>
                        <a:cs typeface="Times New Roman"/>
                      </a:endParaRPr>
                    </a:p>
                  </a:txBody>
                  <a:tcPr marL="46118" marR="46118" marT="0" marB="0"/>
                </a:tc>
              </a:tr>
              <a:tr h="1085149">
                <a:tc>
                  <a:txBody>
                    <a:bodyPr/>
                    <a:lstStyle/>
                    <a:p>
                      <a:pPr>
                        <a:lnSpc>
                          <a:spcPct val="115000"/>
                        </a:lnSpc>
                        <a:spcAft>
                          <a:spcPts val="0"/>
                        </a:spcAft>
                      </a:pPr>
                      <a:r>
                        <a:rPr lang="ru-RU" sz="2400" dirty="0" smtClean="0">
                          <a:effectLst/>
                        </a:rPr>
                        <a:t>Кол-во </a:t>
                      </a:r>
                      <a:r>
                        <a:rPr lang="ru-RU" sz="2400" dirty="0" err="1" smtClean="0">
                          <a:effectLst/>
                        </a:rPr>
                        <a:t>ССузов</a:t>
                      </a:r>
                      <a:endParaRPr lang="ru-RU" sz="24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a:effectLst/>
                        </a:rPr>
                        <a:t>-</a:t>
                      </a:r>
                      <a:endParaRPr lang="ru-RU" sz="2400" b="1">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a:effectLst/>
                        </a:rPr>
                        <a:t>79</a:t>
                      </a:r>
                      <a:endParaRPr lang="ru-RU" sz="2400" b="1">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928</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1525</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1765</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18892</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2000</a:t>
                      </a:r>
                      <a:endParaRPr lang="ru-RU" sz="2400" b="1"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2400" b="1" dirty="0">
                          <a:effectLst/>
                        </a:rPr>
                        <a:t>Все</a:t>
                      </a:r>
                      <a:endParaRPr lang="ru-RU" sz="2400" b="1" dirty="0">
                        <a:effectLst/>
                        <a:latin typeface="Calibri"/>
                        <a:ea typeface="Calibri"/>
                        <a:cs typeface="Times New Roman"/>
                      </a:endParaRPr>
                    </a:p>
                  </a:txBody>
                  <a:tcPr marL="46118" marR="46118" marT="0" marB="0"/>
                </a:tc>
              </a:tr>
            </a:tbl>
          </a:graphicData>
        </a:graphic>
      </p:graphicFrame>
    </p:spTree>
    <p:extLst>
      <p:ext uri="{BB962C8B-B14F-4D97-AF65-F5344CB8AC3E}">
        <p14:creationId xmlns:p14="http://schemas.microsoft.com/office/powerpoint/2010/main" val="3477621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r>
              <a:rPr lang="ru-RU" sz="5400" b="1" i="1" dirty="0">
                <a:solidFill>
                  <a:srgbClr val="253957"/>
                </a:solidFill>
                <a:sym typeface="Arial Narrow"/>
              </a:rPr>
              <a:t> </a:t>
            </a:r>
            <a:r>
              <a:rPr lang="ru-RU" sz="5400" b="1" i="1" dirty="0" smtClean="0">
                <a:solidFill>
                  <a:srgbClr val="253957"/>
                </a:solidFill>
                <a:sym typeface="Arial Narrow"/>
              </a:rPr>
              <a:t>               Противники</a:t>
            </a:r>
          </a:p>
          <a:p>
            <a:pPr algn="just"/>
            <a:r>
              <a:rPr lang="ru-RU" sz="4000" b="1" i="1" dirty="0" smtClean="0">
                <a:solidFill>
                  <a:srgbClr val="253957"/>
                </a:solidFill>
                <a:sym typeface="Arial Narrow"/>
              </a:rPr>
              <a:t>Представители белого и «серого» бизнеса. </a:t>
            </a:r>
          </a:p>
          <a:p>
            <a:pPr algn="just"/>
            <a:r>
              <a:rPr lang="ru-RU" sz="4000" b="1" i="1" dirty="0" smtClean="0">
                <a:solidFill>
                  <a:srgbClr val="253957"/>
                </a:solidFill>
                <a:sym typeface="Arial Narrow"/>
              </a:rPr>
              <a:t>Отдельные представители ректорского корпуса.</a:t>
            </a:r>
          </a:p>
          <a:p>
            <a:pPr algn="just"/>
            <a:r>
              <a:rPr lang="ru-RU" sz="5400" b="1" i="1" dirty="0" smtClean="0">
                <a:solidFill>
                  <a:srgbClr val="253957"/>
                </a:solidFill>
                <a:sym typeface="Arial Narrow"/>
              </a:rPr>
              <a:t> </a:t>
            </a:r>
            <a:r>
              <a:rPr lang="ru-RU" sz="4400" dirty="0" smtClean="0"/>
              <a:t>И жертвы неправомерного использования результатов ЕГЭ:</a:t>
            </a:r>
          </a:p>
          <a:p>
            <a:pPr algn="just">
              <a:buFont typeface="Arial" charset="0"/>
              <a:buChar char="•"/>
            </a:pPr>
            <a:r>
              <a:rPr lang="ru-RU" sz="4400" dirty="0" smtClean="0"/>
              <a:t> для рейтингов школ и муниципалитетов</a:t>
            </a:r>
          </a:p>
          <a:p>
            <a:pPr algn="just">
              <a:buFont typeface="Arial" charset="0"/>
              <a:buChar char="•"/>
            </a:pPr>
            <a:r>
              <a:rPr lang="ru-RU" sz="4400" dirty="0" smtClean="0"/>
              <a:t> для аттестации педагогов</a:t>
            </a:r>
          </a:p>
          <a:p>
            <a:r>
              <a:rPr lang="ru-RU" sz="4400" i="1" dirty="0" smtClean="0">
                <a:solidFill>
                  <a:srgbClr val="FF0000"/>
                </a:solidFill>
              </a:rPr>
              <a:t>«Наказание невиновных и награждение непричастных»</a:t>
            </a:r>
          </a:p>
          <a:p>
            <a:pPr algn="just"/>
            <a:endParaRPr lang="ru-RU" sz="4400" dirty="0" smtClean="0"/>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802139"/>
            <a:ext cx="11430001" cy="687002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endParaRPr lang="ru-RU" sz="4400" i="1" dirty="0" smtClean="0">
              <a:solidFill>
                <a:srgbClr val="253957"/>
              </a:solidFill>
              <a:sym typeface="Arial Narrow"/>
            </a:endParaRPr>
          </a:p>
          <a:p>
            <a:pPr algn="just"/>
            <a:r>
              <a:rPr lang="ru-RU" sz="4000" i="1" dirty="0" smtClean="0">
                <a:ea typeface="MS PGothic" charset="0"/>
                <a:cs typeface="MS PGothic" charset="0"/>
              </a:rPr>
              <a:t>Статистика показывала устойчивый рост в период разворачивания эксперимента доли школьников, поступивших в ВУЗы из сельской и отдаленных местностей.</a:t>
            </a:r>
          </a:p>
          <a:p>
            <a:pPr algn="just"/>
            <a:r>
              <a:rPr lang="ru-RU" sz="4000" i="1" dirty="0" smtClean="0">
                <a:ea typeface="MS PGothic" charset="0"/>
                <a:cs typeface="MS PGothic" charset="0"/>
              </a:rPr>
              <a:t> </a:t>
            </a:r>
          </a:p>
          <a:p>
            <a:pPr algn="just"/>
            <a:r>
              <a:rPr lang="ru-RU" sz="4000" i="1" dirty="0" smtClean="0">
                <a:ea typeface="MS PGothic" charset="0"/>
                <a:cs typeface="MS PGothic" charset="0"/>
              </a:rPr>
              <a:t>В вузах Москвы и Санкт-Петербурга число иногородних студентов увеличилось с 25% в 2001 г. до  60% в 2008 г.</a:t>
            </a: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405</TotalTime>
  <Words>633</Words>
  <Application>Microsoft Office PowerPoint</Application>
  <PresentationFormat>Произвольный</PresentationFormat>
  <Paragraphs>148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Чаплина Татьяна Александровна</dc:creator>
  <cp:lastModifiedBy>Пользователь Windows</cp:lastModifiedBy>
  <cp:revision>62</cp:revision>
  <dcterms:modified xsi:type="dcterms:W3CDTF">2019-11-16T06:24:57Z</dcterms:modified>
</cp:coreProperties>
</file>